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3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64" r:id="rId18"/>
    <p:sldId id="290" r:id="rId19"/>
    <p:sldId id="266" r:id="rId20"/>
    <p:sldId id="267" r:id="rId21"/>
    <p:sldId id="269" r:id="rId22"/>
    <p:sldId id="268" r:id="rId23"/>
    <p:sldId id="270" r:id="rId24"/>
    <p:sldId id="271" r:id="rId25"/>
    <p:sldId id="272" r:id="rId26"/>
    <p:sldId id="274" r:id="rId27"/>
    <p:sldId id="275" r:id="rId28"/>
    <p:sldId id="276" r:id="rId29"/>
    <p:sldId id="273" r:id="rId30"/>
    <p:sldId id="291" r:id="rId31"/>
    <p:sldId id="292" r:id="rId32"/>
    <p:sldId id="278" r:id="rId33"/>
    <p:sldId id="27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0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13" Type="http://schemas.microsoft.com/office/2006/relationships/legacyDiagramText" Target="legacyDiagramText13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6" Type="http://schemas.microsoft.com/office/2006/relationships/legacyDiagramText" Target="legacyDiagramText16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5" Type="http://schemas.microsoft.com/office/2006/relationships/legacyDiagramText" Target="legacyDiagramText1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Relationship Id="rId14" Type="http://schemas.microsoft.com/office/2006/relationships/legacyDiagramText" Target="legacyDiagramText14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24.bin"/><Relationship Id="rId13" Type="http://schemas.microsoft.com/office/2006/relationships/legacyDiagramText" Target="legacyDiagramText29.bin"/><Relationship Id="rId3" Type="http://schemas.microsoft.com/office/2006/relationships/legacyDiagramText" Target="legacyDiagramText19.bin"/><Relationship Id="rId7" Type="http://schemas.microsoft.com/office/2006/relationships/legacyDiagramText" Target="legacyDiagramText23.bin"/><Relationship Id="rId12" Type="http://schemas.microsoft.com/office/2006/relationships/legacyDiagramText" Target="legacyDiagramText28.bin"/><Relationship Id="rId17" Type="http://schemas.microsoft.com/office/2006/relationships/legacyDiagramText" Target="legacyDiagramText33.bin"/><Relationship Id="rId2" Type="http://schemas.microsoft.com/office/2006/relationships/legacyDiagramText" Target="legacyDiagramText18.bin"/><Relationship Id="rId16" Type="http://schemas.microsoft.com/office/2006/relationships/legacyDiagramText" Target="legacyDiagramText32.bin"/><Relationship Id="rId1" Type="http://schemas.microsoft.com/office/2006/relationships/legacyDiagramText" Target="legacyDiagramText17.bin"/><Relationship Id="rId6" Type="http://schemas.microsoft.com/office/2006/relationships/legacyDiagramText" Target="legacyDiagramText22.bin"/><Relationship Id="rId11" Type="http://schemas.microsoft.com/office/2006/relationships/legacyDiagramText" Target="legacyDiagramText27.bin"/><Relationship Id="rId5" Type="http://schemas.microsoft.com/office/2006/relationships/legacyDiagramText" Target="legacyDiagramText21.bin"/><Relationship Id="rId15" Type="http://schemas.microsoft.com/office/2006/relationships/legacyDiagramText" Target="legacyDiagramText31.bin"/><Relationship Id="rId10" Type="http://schemas.microsoft.com/office/2006/relationships/legacyDiagramText" Target="legacyDiagramText26.bin"/><Relationship Id="rId4" Type="http://schemas.microsoft.com/office/2006/relationships/legacyDiagramText" Target="legacyDiagramText20.bin"/><Relationship Id="rId9" Type="http://schemas.microsoft.com/office/2006/relationships/legacyDiagramText" Target="legacyDiagramText25.bin"/><Relationship Id="rId14" Type="http://schemas.microsoft.com/office/2006/relationships/legacyDiagramText" Target="legacyDiagramText30.bin"/></Relationships>
</file>

<file path=ppt/drawings/_rels/vmlDrawing3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41.bin"/><Relationship Id="rId13" Type="http://schemas.microsoft.com/office/2006/relationships/legacyDiagramText" Target="legacyDiagramText46.bin"/><Relationship Id="rId18" Type="http://schemas.microsoft.com/office/2006/relationships/legacyDiagramText" Target="legacyDiagramText51.bin"/><Relationship Id="rId3" Type="http://schemas.microsoft.com/office/2006/relationships/legacyDiagramText" Target="legacyDiagramText36.bin"/><Relationship Id="rId21" Type="http://schemas.microsoft.com/office/2006/relationships/legacyDiagramText" Target="legacyDiagramText54.bin"/><Relationship Id="rId7" Type="http://schemas.microsoft.com/office/2006/relationships/legacyDiagramText" Target="legacyDiagramText40.bin"/><Relationship Id="rId12" Type="http://schemas.microsoft.com/office/2006/relationships/legacyDiagramText" Target="legacyDiagramText45.bin"/><Relationship Id="rId17" Type="http://schemas.microsoft.com/office/2006/relationships/legacyDiagramText" Target="legacyDiagramText50.bin"/><Relationship Id="rId2" Type="http://schemas.microsoft.com/office/2006/relationships/legacyDiagramText" Target="legacyDiagramText35.bin"/><Relationship Id="rId16" Type="http://schemas.microsoft.com/office/2006/relationships/legacyDiagramText" Target="legacyDiagramText49.bin"/><Relationship Id="rId20" Type="http://schemas.microsoft.com/office/2006/relationships/legacyDiagramText" Target="legacyDiagramText53.bin"/><Relationship Id="rId1" Type="http://schemas.microsoft.com/office/2006/relationships/legacyDiagramText" Target="legacyDiagramText34.bin"/><Relationship Id="rId6" Type="http://schemas.microsoft.com/office/2006/relationships/legacyDiagramText" Target="legacyDiagramText39.bin"/><Relationship Id="rId11" Type="http://schemas.microsoft.com/office/2006/relationships/legacyDiagramText" Target="legacyDiagramText44.bin"/><Relationship Id="rId5" Type="http://schemas.microsoft.com/office/2006/relationships/legacyDiagramText" Target="legacyDiagramText38.bin"/><Relationship Id="rId15" Type="http://schemas.microsoft.com/office/2006/relationships/legacyDiagramText" Target="legacyDiagramText48.bin"/><Relationship Id="rId10" Type="http://schemas.microsoft.com/office/2006/relationships/legacyDiagramText" Target="legacyDiagramText43.bin"/><Relationship Id="rId19" Type="http://schemas.microsoft.com/office/2006/relationships/legacyDiagramText" Target="legacyDiagramText52.bin"/><Relationship Id="rId4" Type="http://schemas.microsoft.com/office/2006/relationships/legacyDiagramText" Target="legacyDiagramText37.bin"/><Relationship Id="rId9" Type="http://schemas.microsoft.com/office/2006/relationships/legacyDiagramText" Target="legacyDiagramText42.bin"/><Relationship Id="rId14" Type="http://schemas.microsoft.com/office/2006/relationships/legacyDiagramText" Target="legacyDiagramText47.bin"/><Relationship Id="rId22" Type="http://schemas.microsoft.com/office/2006/relationships/legacyDiagramText" Target="legacyDiagramText55.bin"/></Relationships>
</file>

<file path=ppt/drawings/_rels/vmlDrawing4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63.bin"/><Relationship Id="rId13" Type="http://schemas.microsoft.com/office/2006/relationships/legacyDiagramText" Target="legacyDiagramText68.bin"/><Relationship Id="rId18" Type="http://schemas.microsoft.com/office/2006/relationships/legacyDiagramText" Target="legacyDiagramText73.bin"/><Relationship Id="rId26" Type="http://schemas.microsoft.com/office/2006/relationships/legacyDiagramText" Target="legacyDiagramText81.bin"/><Relationship Id="rId39" Type="http://schemas.microsoft.com/office/2006/relationships/legacyDiagramText" Target="legacyDiagramText94.bin"/><Relationship Id="rId3" Type="http://schemas.microsoft.com/office/2006/relationships/legacyDiagramText" Target="legacyDiagramText58.bin"/><Relationship Id="rId21" Type="http://schemas.microsoft.com/office/2006/relationships/legacyDiagramText" Target="legacyDiagramText76.bin"/><Relationship Id="rId34" Type="http://schemas.microsoft.com/office/2006/relationships/legacyDiagramText" Target="legacyDiagramText89.bin"/><Relationship Id="rId42" Type="http://schemas.microsoft.com/office/2006/relationships/legacyDiagramText" Target="legacyDiagramText97.bin"/><Relationship Id="rId7" Type="http://schemas.microsoft.com/office/2006/relationships/legacyDiagramText" Target="legacyDiagramText62.bin"/><Relationship Id="rId12" Type="http://schemas.microsoft.com/office/2006/relationships/legacyDiagramText" Target="legacyDiagramText67.bin"/><Relationship Id="rId17" Type="http://schemas.microsoft.com/office/2006/relationships/legacyDiagramText" Target="legacyDiagramText72.bin"/><Relationship Id="rId25" Type="http://schemas.microsoft.com/office/2006/relationships/legacyDiagramText" Target="legacyDiagramText80.bin"/><Relationship Id="rId33" Type="http://schemas.microsoft.com/office/2006/relationships/legacyDiagramText" Target="legacyDiagramText88.bin"/><Relationship Id="rId38" Type="http://schemas.microsoft.com/office/2006/relationships/legacyDiagramText" Target="legacyDiagramText93.bin"/><Relationship Id="rId2" Type="http://schemas.microsoft.com/office/2006/relationships/legacyDiagramText" Target="legacyDiagramText57.bin"/><Relationship Id="rId16" Type="http://schemas.microsoft.com/office/2006/relationships/legacyDiagramText" Target="legacyDiagramText71.bin"/><Relationship Id="rId20" Type="http://schemas.microsoft.com/office/2006/relationships/legacyDiagramText" Target="legacyDiagramText75.bin"/><Relationship Id="rId29" Type="http://schemas.microsoft.com/office/2006/relationships/legacyDiagramText" Target="legacyDiagramText84.bin"/><Relationship Id="rId41" Type="http://schemas.microsoft.com/office/2006/relationships/legacyDiagramText" Target="legacyDiagramText96.bin"/><Relationship Id="rId1" Type="http://schemas.microsoft.com/office/2006/relationships/legacyDiagramText" Target="legacyDiagramText56.bin"/><Relationship Id="rId6" Type="http://schemas.microsoft.com/office/2006/relationships/legacyDiagramText" Target="legacyDiagramText61.bin"/><Relationship Id="rId11" Type="http://schemas.microsoft.com/office/2006/relationships/legacyDiagramText" Target="legacyDiagramText66.bin"/><Relationship Id="rId24" Type="http://schemas.microsoft.com/office/2006/relationships/legacyDiagramText" Target="legacyDiagramText79.bin"/><Relationship Id="rId32" Type="http://schemas.microsoft.com/office/2006/relationships/legacyDiagramText" Target="legacyDiagramText87.bin"/><Relationship Id="rId37" Type="http://schemas.microsoft.com/office/2006/relationships/legacyDiagramText" Target="legacyDiagramText92.bin"/><Relationship Id="rId40" Type="http://schemas.microsoft.com/office/2006/relationships/legacyDiagramText" Target="legacyDiagramText95.bin"/><Relationship Id="rId5" Type="http://schemas.microsoft.com/office/2006/relationships/legacyDiagramText" Target="legacyDiagramText60.bin"/><Relationship Id="rId15" Type="http://schemas.microsoft.com/office/2006/relationships/legacyDiagramText" Target="legacyDiagramText70.bin"/><Relationship Id="rId23" Type="http://schemas.microsoft.com/office/2006/relationships/legacyDiagramText" Target="legacyDiagramText78.bin"/><Relationship Id="rId28" Type="http://schemas.microsoft.com/office/2006/relationships/legacyDiagramText" Target="legacyDiagramText83.bin"/><Relationship Id="rId36" Type="http://schemas.microsoft.com/office/2006/relationships/legacyDiagramText" Target="legacyDiagramText91.bin"/><Relationship Id="rId10" Type="http://schemas.microsoft.com/office/2006/relationships/legacyDiagramText" Target="legacyDiagramText65.bin"/><Relationship Id="rId19" Type="http://schemas.microsoft.com/office/2006/relationships/legacyDiagramText" Target="legacyDiagramText74.bin"/><Relationship Id="rId31" Type="http://schemas.microsoft.com/office/2006/relationships/legacyDiagramText" Target="legacyDiagramText86.bin"/><Relationship Id="rId44" Type="http://schemas.microsoft.com/office/2006/relationships/legacyDiagramText" Target="legacyDiagramText99.bin"/><Relationship Id="rId4" Type="http://schemas.microsoft.com/office/2006/relationships/legacyDiagramText" Target="legacyDiagramText59.bin"/><Relationship Id="rId9" Type="http://schemas.microsoft.com/office/2006/relationships/legacyDiagramText" Target="legacyDiagramText64.bin"/><Relationship Id="rId14" Type="http://schemas.microsoft.com/office/2006/relationships/legacyDiagramText" Target="legacyDiagramText69.bin"/><Relationship Id="rId22" Type="http://schemas.microsoft.com/office/2006/relationships/legacyDiagramText" Target="legacyDiagramText77.bin"/><Relationship Id="rId27" Type="http://schemas.microsoft.com/office/2006/relationships/legacyDiagramText" Target="legacyDiagramText82.bin"/><Relationship Id="rId30" Type="http://schemas.microsoft.com/office/2006/relationships/legacyDiagramText" Target="legacyDiagramText85.bin"/><Relationship Id="rId35" Type="http://schemas.microsoft.com/office/2006/relationships/legacyDiagramText" Target="legacyDiagramText90.bin"/><Relationship Id="rId43" Type="http://schemas.microsoft.com/office/2006/relationships/legacyDiagramText" Target="legacyDiagramText98.bin"/></Relationships>
</file>

<file path=ppt/drawings/_rels/vmlDrawing5.vml.rels><?xml version="1.0" encoding="UTF-8" standalone="yes"?>
<Relationships xmlns="http://schemas.openxmlformats.org/package/2006/relationships"><Relationship Id="rId13" Type="http://schemas.microsoft.com/office/2006/relationships/legacyDiagramText" Target="legacyDiagramText112.bin"/><Relationship Id="rId18" Type="http://schemas.microsoft.com/office/2006/relationships/legacyDiagramText" Target="legacyDiagramText117.bin"/><Relationship Id="rId26" Type="http://schemas.microsoft.com/office/2006/relationships/legacyDiagramText" Target="legacyDiagramText125.bin"/><Relationship Id="rId39" Type="http://schemas.microsoft.com/office/2006/relationships/legacyDiagramText" Target="legacyDiagramText138.bin"/><Relationship Id="rId21" Type="http://schemas.microsoft.com/office/2006/relationships/legacyDiagramText" Target="legacyDiagramText120.bin"/><Relationship Id="rId34" Type="http://schemas.microsoft.com/office/2006/relationships/legacyDiagramText" Target="legacyDiagramText133.bin"/><Relationship Id="rId42" Type="http://schemas.microsoft.com/office/2006/relationships/legacyDiagramText" Target="legacyDiagramText141.bin"/><Relationship Id="rId47" Type="http://schemas.microsoft.com/office/2006/relationships/legacyDiagramText" Target="legacyDiagramText146.bin"/><Relationship Id="rId50" Type="http://schemas.microsoft.com/office/2006/relationships/legacyDiagramText" Target="legacyDiagramText149.bin"/><Relationship Id="rId55" Type="http://schemas.microsoft.com/office/2006/relationships/legacyDiagramText" Target="legacyDiagramText154.bin"/><Relationship Id="rId63" Type="http://schemas.microsoft.com/office/2006/relationships/legacyDiagramText" Target="legacyDiagramText162.bin"/><Relationship Id="rId7" Type="http://schemas.microsoft.com/office/2006/relationships/legacyDiagramText" Target="legacyDiagramText106.bin"/><Relationship Id="rId2" Type="http://schemas.microsoft.com/office/2006/relationships/legacyDiagramText" Target="legacyDiagramText101.bin"/><Relationship Id="rId16" Type="http://schemas.microsoft.com/office/2006/relationships/legacyDiagramText" Target="legacyDiagramText115.bin"/><Relationship Id="rId20" Type="http://schemas.microsoft.com/office/2006/relationships/legacyDiagramText" Target="legacyDiagramText119.bin"/><Relationship Id="rId29" Type="http://schemas.microsoft.com/office/2006/relationships/legacyDiagramText" Target="legacyDiagramText128.bin"/><Relationship Id="rId41" Type="http://schemas.microsoft.com/office/2006/relationships/legacyDiagramText" Target="legacyDiagramText140.bin"/><Relationship Id="rId54" Type="http://schemas.microsoft.com/office/2006/relationships/legacyDiagramText" Target="legacyDiagramText153.bin"/><Relationship Id="rId62" Type="http://schemas.microsoft.com/office/2006/relationships/legacyDiagramText" Target="legacyDiagramText161.bin"/><Relationship Id="rId1" Type="http://schemas.microsoft.com/office/2006/relationships/legacyDiagramText" Target="legacyDiagramText100.bin"/><Relationship Id="rId6" Type="http://schemas.microsoft.com/office/2006/relationships/legacyDiagramText" Target="legacyDiagramText105.bin"/><Relationship Id="rId11" Type="http://schemas.microsoft.com/office/2006/relationships/legacyDiagramText" Target="legacyDiagramText110.bin"/><Relationship Id="rId24" Type="http://schemas.microsoft.com/office/2006/relationships/legacyDiagramText" Target="legacyDiagramText123.bin"/><Relationship Id="rId32" Type="http://schemas.microsoft.com/office/2006/relationships/legacyDiagramText" Target="legacyDiagramText131.bin"/><Relationship Id="rId37" Type="http://schemas.microsoft.com/office/2006/relationships/legacyDiagramText" Target="legacyDiagramText136.bin"/><Relationship Id="rId40" Type="http://schemas.microsoft.com/office/2006/relationships/legacyDiagramText" Target="legacyDiagramText139.bin"/><Relationship Id="rId45" Type="http://schemas.microsoft.com/office/2006/relationships/legacyDiagramText" Target="legacyDiagramText144.bin"/><Relationship Id="rId53" Type="http://schemas.microsoft.com/office/2006/relationships/legacyDiagramText" Target="legacyDiagramText152.bin"/><Relationship Id="rId58" Type="http://schemas.microsoft.com/office/2006/relationships/legacyDiagramText" Target="legacyDiagramText157.bin"/><Relationship Id="rId66" Type="http://schemas.microsoft.com/office/2006/relationships/legacyDiagramText" Target="legacyDiagramText165.bin"/><Relationship Id="rId5" Type="http://schemas.microsoft.com/office/2006/relationships/legacyDiagramText" Target="legacyDiagramText104.bin"/><Relationship Id="rId15" Type="http://schemas.microsoft.com/office/2006/relationships/legacyDiagramText" Target="legacyDiagramText114.bin"/><Relationship Id="rId23" Type="http://schemas.microsoft.com/office/2006/relationships/legacyDiagramText" Target="legacyDiagramText122.bin"/><Relationship Id="rId28" Type="http://schemas.microsoft.com/office/2006/relationships/legacyDiagramText" Target="legacyDiagramText127.bin"/><Relationship Id="rId36" Type="http://schemas.microsoft.com/office/2006/relationships/legacyDiagramText" Target="legacyDiagramText135.bin"/><Relationship Id="rId49" Type="http://schemas.microsoft.com/office/2006/relationships/legacyDiagramText" Target="legacyDiagramText148.bin"/><Relationship Id="rId57" Type="http://schemas.microsoft.com/office/2006/relationships/legacyDiagramText" Target="legacyDiagramText156.bin"/><Relationship Id="rId61" Type="http://schemas.microsoft.com/office/2006/relationships/legacyDiagramText" Target="legacyDiagramText160.bin"/><Relationship Id="rId10" Type="http://schemas.microsoft.com/office/2006/relationships/legacyDiagramText" Target="legacyDiagramText109.bin"/><Relationship Id="rId19" Type="http://schemas.microsoft.com/office/2006/relationships/legacyDiagramText" Target="legacyDiagramText118.bin"/><Relationship Id="rId31" Type="http://schemas.microsoft.com/office/2006/relationships/legacyDiagramText" Target="legacyDiagramText130.bin"/><Relationship Id="rId44" Type="http://schemas.microsoft.com/office/2006/relationships/legacyDiagramText" Target="legacyDiagramText143.bin"/><Relationship Id="rId52" Type="http://schemas.microsoft.com/office/2006/relationships/legacyDiagramText" Target="legacyDiagramText151.bin"/><Relationship Id="rId60" Type="http://schemas.microsoft.com/office/2006/relationships/legacyDiagramText" Target="legacyDiagramText159.bin"/><Relationship Id="rId65" Type="http://schemas.microsoft.com/office/2006/relationships/legacyDiagramText" Target="legacyDiagramText164.bin"/><Relationship Id="rId4" Type="http://schemas.microsoft.com/office/2006/relationships/legacyDiagramText" Target="legacyDiagramText103.bin"/><Relationship Id="rId9" Type="http://schemas.microsoft.com/office/2006/relationships/legacyDiagramText" Target="legacyDiagramText108.bin"/><Relationship Id="rId14" Type="http://schemas.microsoft.com/office/2006/relationships/legacyDiagramText" Target="legacyDiagramText113.bin"/><Relationship Id="rId22" Type="http://schemas.microsoft.com/office/2006/relationships/legacyDiagramText" Target="legacyDiagramText121.bin"/><Relationship Id="rId27" Type="http://schemas.microsoft.com/office/2006/relationships/legacyDiagramText" Target="legacyDiagramText126.bin"/><Relationship Id="rId30" Type="http://schemas.microsoft.com/office/2006/relationships/legacyDiagramText" Target="legacyDiagramText129.bin"/><Relationship Id="rId35" Type="http://schemas.microsoft.com/office/2006/relationships/legacyDiagramText" Target="legacyDiagramText134.bin"/><Relationship Id="rId43" Type="http://schemas.microsoft.com/office/2006/relationships/legacyDiagramText" Target="legacyDiagramText142.bin"/><Relationship Id="rId48" Type="http://schemas.microsoft.com/office/2006/relationships/legacyDiagramText" Target="legacyDiagramText147.bin"/><Relationship Id="rId56" Type="http://schemas.microsoft.com/office/2006/relationships/legacyDiagramText" Target="legacyDiagramText155.bin"/><Relationship Id="rId64" Type="http://schemas.microsoft.com/office/2006/relationships/legacyDiagramText" Target="legacyDiagramText163.bin"/><Relationship Id="rId8" Type="http://schemas.microsoft.com/office/2006/relationships/legacyDiagramText" Target="legacyDiagramText107.bin"/><Relationship Id="rId51" Type="http://schemas.microsoft.com/office/2006/relationships/legacyDiagramText" Target="legacyDiagramText150.bin"/><Relationship Id="rId3" Type="http://schemas.microsoft.com/office/2006/relationships/legacyDiagramText" Target="legacyDiagramText102.bin"/><Relationship Id="rId12" Type="http://schemas.microsoft.com/office/2006/relationships/legacyDiagramText" Target="legacyDiagramText111.bin"/><Relationship Id="rId17" Type="http://schemas.microsoft.com/office/2006/relationships/legacyDiagramText" Target="legacyDiagramText116.bin"/><Relationship Id="rId25" Type="http://schemas.microsoft.com/office/2006/relationships/legacyDiagramText" Target="legacyDiagramText124.bin"/><Relationship Id="rId33" Type="http://schemas.microsoft.com/office/2006/relationships/legacyDiagramText" Target="legacyDiagramText132.bin"/><Relationship Id="rId38" Type="http://schemas.microsoft.com/office/2006/relationships/legacyDiagramText" Target="legacyDiagramText137.bin"/><Relationship Id="rId46" Type="http://schemas.microsoft.com/office/2006/relationships/legacyDiagramText" Target="legacyDiagramText145.bin"/><Relationship Id="rId59" Type="http://schemas.microsoft.com/office/2006/relationships/legacyDiagramText" Target="legacyDiagramText158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8A3F9-D0D3-4451-AE60-F063866EB34B}" type="datetimeFigureOut">
              <a:rPr lang="en-US" smtClean="0"/>
              <a:t>12/01/2012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4464A-58FB-4A3D-9DD0-379AEC7AF6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addition to original</a:t>
            </a:r>
            <a:r>
              <a:rPr lang="en-US" baseline="0" dirty="0" smtClean="0"/>
              <a:t> content, some i</a:t>
            </a:r>
            <a:r>
              <a:rPr lang="en-US" dirty="0" smtClean="0"/>
              <a:t>nformation</a:t>
            </a:r>
            <a:r>
              <a:rPr lang="en-US" baseline="0" dirty="0" smtClean="0"/>
              <a:t> from other project management presentations to FIRST teams was incorporated in this presentation:</a:t>
            </a:r>
            <a:br>
              <a:rPr lang="en-US" baseline="0" dirty="0" smtClean="0"/>
            </a:br>
            <a:r>
              <a:rPr lang="en-US" baseline="0" dirty="0" smtClean="0"/>
              <a:t>1. “Project Management Basics” by P</a:t>
            </a:r>
            <a:r>
              <a:rPr lang="en-US" dirty="0" smtClean="0">
                <a:latin typeface="Comic Sans MS" pitchFamily="66" charset="0"/>
              </a:rPr>
              <a:t>urdue FIRST Programs, Chris Fultz, Rolls-Royce Corporation, 2008</a:t>
            </a:r>
          </a:p>
          <a:p>
            <a:r>
              <a:rPr lang="en-US" dirty="0" smtClean="0">
                <a:latin typeface="Comic Sans MS" pitchFamily="66" charset="0"/>
              </a:rPr>
              <a:t>2.</a:t>
            </a:r>
            <a:r>
              <a:rPr lang="en-US" baseline="0" dirty="0" smtClean="0">
                <a:latin typeface="Comic Sans MS" pitchFamily="66" charset="0"/>
              </a:rPr>
              <a:t> “Project Management” by Jason Marr and Jean Oh, Boeing Corporation, 2011</a:t>
            </a: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4464A-58FB-4A3D-9DD0-379AEC7AF67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4464A-58FB-4A3D-9DD0-379AEC7AF67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7 November 2006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Program Management Basics</a:t>
            </a:r>
          </a:p>
          <a:p>
            <a:r>
              <a:rPr lang="en-US"/>
              <a:t>Purdue FIRST Programs	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1C6C0FD-8A3A-422E-97B5-5076E3957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692B4C-C0AC-4488-A667-5DBD624BA5B8}" type="datetimeFigureOut">
              <a:rPr lang="en-US" smtClean="0"/>
              <a:pPr/>
              <a:t>12/01/2012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91FC66-5A19-4711-B79C-429F588201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first.org/roboticsprograms/frc/team-organization-and-manageme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182976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NC FIRST FRC Team Workshops:</a:t>
            </a:r>
            <a:br>
              <a:rPr lang="en-US" dirty="0" smtClean="0"/>
            </a:br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December 8, </a:t>
            </a:r>
            <a:r>
              <a:rPr lang="en-US" dirty="0" smtClean="0"/>
              <a:t>2012</a:t>
            </a:r>
          </a:p>
          <a:p>
            <a:pPr algn="l"/>
            <a:r>
              <a:rPr lang="en-US" dirty="0" smtClean="0"/>
              <a:t>Chris </a:t>
            </a:r>
            <a:r>
              <a:rPr lang="en-US" dirty="0" err="1" smtClean="0"/>
              <a:t>Wetli</a:t>
            </a:r>
            <a:r>
              <a:rPr lang="en-US" dirty="0" smtClean="0"/>
              <a:t>, PMP®, SCPM®</a:t>
            </a:r>
          </a:p>
          <a:p>
            <a:pPr algn="l"/>
            <a:r>
              <a:rPr lang="en-US" dirty="0" err="1" smtClean="0"/>
              <a:t>Merrilee</a:t>
            </a:r>
            <a:r>
              <a:rPr lang="en-US" dirty="0" smtClean="0"/>
              <a:t> Tomlinson</a:t>
            </a:r>
            <a:endParaRPr lang="en-US" dirty="0"/>
          </a:p>
        </p:txBody>
      </p:sp>
      <p:pic>
        <p:nvPicPr>
          <p:cNvPr id="4" name="Picture 13" descr="C:\Users\IBM_ADMIN\AppData\Local\Microsoft\Windows\Temporary Internet Files\Content.IE5\D73C32QP\MC9002305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4446006" cy="5418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2"/>
          <p:cNvGraphicFramePr>
            <a:graphicFrameLocks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Define Solution / System - One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rganization Chart 2"/>
          <p:cNvGraphicFramePr>
            <a:graphicFrameLocks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Define Solution / System - Two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11" name="Rectangle 4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Team Structure: Defined Work</a:t>
            </a:r>
            <a:endParaRPr lang="en-US" dirty="0"/>
          </a:p>
        </p:txBody>
      </p:sp>
      <p:graphicFrame>
        <p:nvGraphicFramePr>
          <p:cNvPr id="36913" name="Organization Chart 49"/>
          <p:cNvGraphicFramePr>
            <a:graphicFrameLocks/>
          </p:cNvGraphicFramePr>
          <p:nvPr>
            <p:ph sz="quarter" idx="2"/>
          </p:nvPr>
        </p:nvGraphicFramePr>
        <p:xfrm>
          <a:off x="457200" y="2286000"/>
          <a:ext cx="8229600" cy="3886200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November 2006</a:t>
            </a: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Management Basics</a:t>
            </a:r>
          </a:p>
          <a:p>
            <a:r>
              <a:rPr lang="en-US"/>
              <a:t>Purdue FIRST Programs	</a:t>
            </a: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FDAE711-9679-4DCA-AB8B-EF8A1FD8C8F0}" type="slidenum">
              <a:rPr lang="en-US"/>
              <a:pPr/>
              <a:t>12</a:t>
            </a:fld>
            <a:endParaRPr lang="en-US"/>
          </a:p>
        </p:txBody>
      </p:sp>
      <p:sp>
        <p:nvSpPr>
          <p:cNvPr id="37004" name="Rectangle 140"/>
          <p:cNvSpPr>
            <a:spLocks noChangeArrowheads="1"/>
          </p:cNvSpPr>
          <p:nvPr/>
        </p:nvSpPr>
        <p:spPr bwMode="auto">
          <a:xfrm>
            <a:off x="7086600" y="1600200"/>
            <a:ext cx="1828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Work</a:t>
            </a:r>
          </a:p>
        </p:txBody>
      </p:sp>
      <p:sp>
        <p:nvSpPr>
          <p:cNvPr id="37005" name="Rectangle 141"/>
          <p:cNvSpPr>
            <a:spLocks noChangeArrowheads="1"/>
          </p:cNvSpPr>
          <p:nvPr/>
        </p:nvSpPr>
        <p:spPr bwMode="auto">
          <a:xfrm>
            <a:off x="7086600" y="2133600"/>
            <a:ext cx="1828800" cy="381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Organization</a:t>
            </a:r>
          </a:p>
        </p:txBody>
      </p:sp>
      <p:sp>
        <p:nvSpPr>
          <p:cNvPr id="37006" name="Rectangle 142"/>
          <p:cNvSpPr>
            <a:spLocks noChangeArrowheads="1"/>
          </p:cNvSpPr>
          <p:nvPr/>
        </p:nvSpPr>
        <p:spPr bwMode="auto">
          <a:xfrm>
            <a:off x="7086600" y="2667000"/>
            <a:ext cx="1828800" cy="3810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7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7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05" grpId="0" animBg="1"/>
      <p:bldP spid="3700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Team Structure: Organization</a:t>
            </a:r>
            <a:endParaRPr lang="en-US" dirty="0"/>
          </a:p>
        </p:txBody>
      </p:sp>
      <p:graphicFrame>
        <p:nvGraphicFramePr>
          <p:cNvPr id="40964" name="Organization Chart 4"/>
          <p:cNvGraphicFramePr>
            <a:graphicFrameLocks/>
          </p:cNvGraphicFramePr>
          <p:nvPr>
            <p:ph sz="quarter" idx="2"/>
          </p:nvPr>
        </p:nvGraphicFramePr>
        <p:xfrm>
          <a:off x="457200" y="2286000"/>
          <a:ext cx="8229600" cy="3886200"/>
        </p:xfrm>
        <a:graphic>
          <a:graphicData uri="http://schemas.openxmlformats.org/drawingml/2006/compatibility">
            <com:legacyDrawing xmlns:com="http://schemas.openxmlformats.org/drawingml/2006/compatibility" spid="_x0000_s4098"/>
          </a:graphicData>
        </a:graphic>
      </p:graphicFrame>
      <p:sp>
        <p:nvSpPr>
          <p:cNvPr id="9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November 2006</a:t>
            </a: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Management Basics</a:t>
            </a:r>
          </a:p>
          <a:p>
            <a:r>
              <a:rPr lang="en-US"/>
              <a:t>Purdue FIRST Programs	</a:t>
            </a:r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1C29311-747A-4E78-BFD4-A9669D56186A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41009" name="Organization Chart 49"/>
          <p:cNvGraphicFramePr>
            <a:graphicFrameLocks/>
          </p:cNvGraphicFramePr>
          <p:nvPr/>
        </p:nvGraphicFramePr>
        <p:xfrm>
          <a:off x="609600" y="2286000"/>
          <a:ext cx="8229600" cy="3886200"/>
        </p:xfrm>
        <a:graphic>
          <a:graphicData uri="http://schemas.openxmlformats.org/drawingml/2006/compatibility">
            <com:legacyDrawing xmlns:com="http://schemas.openxmlformats.org/drawingml/2006/compatibility" spid="_x0000_s4143"/>
          </a:graphicData>
        </a:graphic>
      </p:graphicFrame>
      <p:sp>
        <p:nvSpPr>
          <p:cNvPr id="41099" name="Rectangle 139"/>
          <p:cNvSpPr>
            <a:spLocks noChangeArrowheads="1"/>
          </p:cNvSpPr>
          <p:nvPr/>
        </p:nvSpPr>
        <p:spPr bwMode="auto">
          <a:xfrm>
            <a:off x="7086600" y="1600200"/>
            <a:ext cx="1828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Work</a:t>
            </a:r>
          </a:p>
        </p:txBody>
      </p:sp>
      <p:sp>
        <p:nvSpPr>
          <p:cNvPr id="41100" name="Rectangle 140"/>
          <p:cNvSpPr>
            <a:spLocks noChangeArrowheads="1"/>
          </p:cNvSpPr>
          <p:nvPr/>
        </p:nvSpPr>
        <p:spPr bwMode="auto">
          <a:xfrm>
            <a:off x="7086600" y="2133600"/>
            <a:ext cx="1828800" cy="381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Organization</a:t>
            </a:r>
          </a:p>
        </p:txBody>
      </p:sp>
      <p:sp>
        <p:nvSpPr>
          <p:cNvPr id="41101" name="Rectangle 141"/>
          <p:cNvSpPr>
            <a:spLocks noChangeArrowheads="1"/>
          </p:cNvSpPr>
          <p:nvPr/>
        </p:nvSpPr>
        <p:spPr bwMode="auto">
          <a:xfrm>
            <a:off x="7086600" y="2667000"/>
            <a:ext cx="1828800" cy="3810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Budget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 smtClean="0">
                <a:latin typeface="Comic Sans MS" pitchFamily="66" charset="0"/>
              </a:rPr>
              <a:t>Team Structure: Budget</a:t>
            </a:r>
            <a:endParaRPr lang="en-US" sz="3600" dirty="0">
              <a:latin typeface="Comic Sans MS" pitchFamily="66" charset="0"/>
            </a:endParaRPr>
          </a:p>
        </p:txBody>
      </p:sp>
      <p:graphicFrame>
        <p:nvGraphicFramePr>
          <p:cNvPr id="41988" name="Organization Chart 4"/>
          <p:cNvGraphicFramePr>
            <a:graphicFrameLocks/>
          </p:cNvGraphicFramePr>
          <p:nvPr>
            <p:ph sz="quarter" idx="3"/>
          </p:nvPr>
        </p:nvGraphicFramePr>
        <p:xfrm>
          <a:off x="457200" y="2286000"/>
          <a:ext cx="8229600" cy="3886200"/>
        </p:xfrm>
        <a:graphic>
          <a:graphicData uri="http://schemas.openxmlformats.org/drawingml/2006/compatibility">
            <com:legacyDrawing xmlns:com="http://schemas.openxmlformats.org/drawingml/2006/compatibility" spid="_x0000_s5122"/>
          </a:graphicData>
        </a:graphic>
      </p:graphicFrame>
      <p:sp>
        <p:nvSpPr>
          <p:cNvPr id="10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November 2006</a:t>
            </a:r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Management Basics</a:t>
            </a:r>
          </a:p>
          <a:p>
            <a:r>
              <a:rPr lang="en-US"/>
              <a:t>Purdue FIRST Programs	</a:t>
            </a:r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CD0E9F9F-180B-409E-ADC6-477FF96FE2BF}" type="slidenum">
              <a:rPr lang="en-US"/>
              <a:pPr/>
              <a:t>14</a:t>
            </a:fld>
            <a:endParaRPr lang="en-US"/>
          </a:p>
        </p:txBody>
      </p:sp>
      <p:graphicFrame>
        <p:nvGraphicFramePr>
          <p:cNvPr id="42033" name="Organization Chart 49"/>
          <p:cNvGraphicFramePr>
            <a:graphicFrameLocks/>
          </p:cNvGraphicFramePr>
          <p:nvPr/>
        </p:nvGraphicFramePr>
        <p:xfrm>
          <a:off x="609600" y="2286000"/>
          <a:ext cx="8229600" cy="3886200"/>
        </p:xfrm>
        <a:graphic>
          <a:graphicData uri="http://schemas.openxmlformats.org/drawingml/2006/compatibility">
            <com:legacyDrawing xmlns:com="http://schemas.openxmlformats.org/drawingml/2006/compatibility" spid="_x0000_s5167"/>
          </a:graphicData>
        </a:graphic>
      </p:graphicFrame>
      <p:sp>
        <p:nvSpPr>
          <p:cNvPr id="42123" name="Rectangle 139"/>
          <p:cNvSpPr>
            <a:spLocks noChangeArrowheads="1"/>
          </p:cNvSpPr>
          <p:nvPr/>
        </p:nvSpPr>
        <p:spPr bwMode="auto">
          <a:xfrm>
            <a:off x="7086600" y="1600200"/>
            <a:ext cx="1828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Work</a:t>
            </a:r>
          </a:p>
        </p:txBody>
      </p:sp>
      <p:sp>
        <p:nvSpPr>
          <p:cNvPr id="42124" name="Rectangle 140"/>
          <p:cNvSpPr>
            <a:spLocks noChangeArrowheads="1"/>
          </p:cNvSpPr>
          <p:nvPr/>
        </p:nvSpPr>
        <p:spPr bwMode="auto">
          <a:xfrm>
            <a:off x="7086600" y="2133600"/>
            <a:ext cx="1828800" cy="3810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Organization</a:t>
            </a:r>
          </a:p>
        </p:txBody>
      </p:sp>
      <p:sp>
        <p:nvSpPr>
          <p:cNvPr id="42125" name="Rectangle 141"/>
          <p:cNvSpPr>
            <a:spLocks noChangeArrowheads="1"/>
          </p:cNvSpPr>
          <p:nvPr/>
        </p:nvSpPr>
        <p:spPr bwMode="auto">
          <a:xfrm>
            <a:off x="7086600" y="2667000"/>
            <a:ext cx="1828800" cy="3810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Budget</a:t>
            </a:r>
          </a:p>
        </p:txBody>
      </p:sp>
      <p:graphicFrame>
        <p:nvGraphicFramePr>
          <p:cNvPr id="42078" name="Organization Chart 94"/>
          <p:cNvGraphicFramePr>
            <a:graphicFrameLocks/>
          </p:cNvGraphicFramePr>
          <p:nvPr>
            <p:ph sz="quarter" idx="2"/>
          </p:nvPr>
        </p:nvGraphicFramePr>
        <p:xfrm>
          <a:off x="762000" y="2286000"/>
          <a:ext cx="8229600" cy="3886200"/>
        </p:xfrm>
        <a:graphic>
          <a:graphicData uri="http://schemas.openxmlformats.org/drawingml/2006/compatibility">
            <com:legacyDrawing xmlns:com="http://schemas.openxmlformats.org/drawingml/2006/compatibility" spid="_x0000_s521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2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2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2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2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42033" grpId="0"/>
      <p:bldP spid="42124" grpId="0" animBg="1"/>
      <p:bldP spid="42125" grpId="0" animBg="1"/>
      <p:bldDgm spid="420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Identify Key Deliverables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Identify Critical Dates (</a:t>
            </a:r>
            <a:r>
              <a:rPr lang="en-US" dirty="0" smtClean="0"/>
              <a:t>FIRST, School, and so on)</a:t>
            </a:r>
            <a:endParaRPr lang="en-US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Estimate Task Durations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Identify Task Dependencies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Create Draft Schedule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Review, Revise Until Issues Resolved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Gain Acceptance From Stakeholders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Schedule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841" t="9091" r="24242" b="21212"/>
          <a:stretch>
            <a:fillRect/>
          </a:stretch>
        </p:blipFill>
        <p:spPr bwMode="auto">
          <a:xfrm>
            <a:off x="76200" y="685800"/>
            <a:ext cx="8928653" cy="533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</a:t>
            </a:r>
            <a:r>
              <a:rPr lang="en-US" b="1" dirty="0" smtClean="0"/>
              <a:t>what</a:t>
            </a:r>
            <a:r>
              <a:rPr lang="en-US" dirty="0" smtClean="0"/>
              <a:t> you have planned</a:t>
            </a:r>
          </a:p>
          <a:p>
            <a:r>
              <a:rPr lang="en-US" dirty="0" smtClean="0"/>
              <a:t>Do </a:t>
            </a:r>
            <a:r>
              <a:rPr lang="en-US" b="1" dirty="0" smtClean="0"/>
              <a:t>only </a:t>
            </a:r>
            <a:r>
              <a:rPr lang="en-US" dirty="0" smtClean="0"/>
              <a:t>what you have planned</a:t>
            </a:r>
          </a:p>
          <a:p>
            <a:endParaRPr lang="en-US" dirty="0" smtClean="0"/>
          </a:p>
          <a:p>
            <a:r>
              <a:rPr lang="en-US" dirty="0" smtClean="0"/>
              <a:t>Feedback </a:t>
            </a:r>
            <a:r>
              <a:rPr lang="en-US" dirty="0" smtClean="0"/>
              <a:t>and repeat from the top…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It’s important to document all activities during the execution phase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Executing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Design &amp; Analysis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Manufacture Components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Make &amp; Test Subsystems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Integrate Subsystems and Test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Audits and </a:t>
            </a:r>
            <a:r>
              <a:rPr lang="en-US" dirty="0" smtClean="0"/>
              <a:t>Reviews </a:t>
            </a:r>
            <a:endParaRPr lang="en-US" dirty="0" smtClean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 smtClean="0"/>
              <a:t>Document Change Request</a:t>
            </a:r>
            <a:endParaRPr lang="en-US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Manage Change / Monitor Progress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Manage Risk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Complete &amp; Deliver Product  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Time to Execute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 feedback from all area leaders</a:t>
            </a:r>
          </a:p>
          <a:p>
            <a:r>
              <a:rPr lang="en-US" dirty="0" smtClean="0"/>
              <a:t>Sort </a:t>
            </a:r>
            <a:r>
              <a:rPr lang="en-US" dirty="0" smtClean="0"/>
              <a:t>feedback </a:t>
            </a:r>
            <a:endParaRPr lang="en-US" dirty="0" smtClean="0"/>
          </a:p>
          <a:p>
            <a:r>
              <a:rPr lang="en-US" dirty="0" smtClean="0"/>
              <a:t>Manage and monitor resources</a:t>
            </a:r>
          </a:p>
          <a:p>
            <a:pPr lvl="1"/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Supplies</a:t>
            </a:r>
          </a:p>
          <a:p>
            <a:pPr lvl="1"/>
            <a:r>
              <a:rPr lang="en-US" dirty="0" smtClean="0"/>
              <a:t>Tools</a:t>
            </a:r>
          </a:p>
          <a:p>
            <a:r>
              <a:rPr lang="en-US" dirty="0" smtClean="0"/>
              <a:t>Manage schedule changes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and Controlling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project has a definite beginning and ending</a:t>
            </a:r>
          </a:p>
          <a:p>
            <a:r>
              <a:rPr lang="en-US" dirty="0" smtClean="0"/>
              <a:t>All projects have the same phases</a:t>
            </a:r>
          </a:p>
          <a:p>
            <a:pPr lvl="1"/>
            <a:r>
              <a:rPr lang="en-US" dirty="0" smtClean="0"/>
              <a:t>Initiating, </a:t>
            </a:r>
            <a:r>
              <a:rPr lang="en-US" dirty="0" smtClean="0"/>
              <a:t>Planning</a:t>
            </a:r>
            <a:r>
              <a:rPr lang="en-US" dirty="0" smtClean="0"/>
              <a:t>, Executing, Monitor and Controlling, Closing</a:t>
            </a:r>
          </a:p>
          <a:p>
            <a:r>
              <a:rPr lang="en-US" dirty="0" smtClean="0"/>
              <a:t>All projects have the following </a:t>
            </a:r>
            <a:r>
              <a:rPr lang="en-US" dirty="0" smtClean="0"/>
              <a:t>issue</a:t>
            </a:r>
            <a:r>
              <a:rPr lang="en-US" dirty="0" smtClean="0"/>
              <a:t>s and concerns</a:t>
            </a:r>
            <a:endParaRPr lang="en-US" dirty="0" smtClean="0"/>
          </a:p>
          <a:p>
            <a:pPr lvl="1"/>
            <a:r>
              <a:rPr lang="en-US" dirty="0" smtClean="0"/>
              <a:t>Scope, Time, Cost, Quality and Risk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Project?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project is closed upon successful </a:t>
            </a:r>
            <a:r>
              <a:rPr lang="en-US" dirty="0" smtClean="0"/>
              <a:t>implementation</a:t>
            </a:r>
            <a:endParaRPr lang="en-US" dirty="0" smtClean="0"/>
          </a:p>
          <a:p>
            <a:r>
              <a:rPr lang="en-US" dirty="0" smtClean="0"/>
              <a:t>This is a formal process to make sure you have met and completed all areas of the </a:t>
            </a:r>
            <a:r>
              <a:rPr lang="en-US" dirty="0" smtClean="0"/>
              <a:t>plan</a:t>
            </a:r>
            <a:endParaRPr lang="en-US" dirty="0" smtClean="0"/>
          </a:p>
          <a:p>
            <a:r>
              <a:rPr lang="en-US" dirty="0" smtClean="0"/>
              <a:t>Ensure your customer has their needs met</a:t>
            </a:r>
          </a:p>
          <a:p>
            <a:r>
              <a:rPr lang="en-US" dirty="0" smtClean="0"/>
              <a:t>Ensure your stakeholders have their needs met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1060450"/>
            <a:ext cx="7772400" cy="1828800"/>
          </a:xfrm>
        </p:spPr>
        <p:txBody>
          <a:bodyPr/>
          <a:lstStyle/>
          <a:p>
            <a:r>
              <a:rPr lang="en-US" dirty="0" smtClean="0"/>
              <a:t>Start here…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 people with their strengths and skills</a:t>
            </a:r>
          </a:p>
          <a:p>
            <a:pPr lvl="1"/>
            <a:r>
              <a:rPr lang="en-US" dirty="0" smtClean="0"/>
              <a:t>Develop a skills matrix</a:t>
            </a:r>
          </a:p>
          <a:p>
            <a:pPr lvl="2"/>
            <a:r>
              <a:rPr lang="en-US" dirty="0" smtClean="0"/>
              <a:t>Really helpful for rookie teams</a:t>
            </a:r>
          </a:p>
          <a:p>
            <a:pPr lvl="2"/>
            <a:r>
              <a:rPr lang="en-US" dirty="0" smtClean="0"/>
              <a:t>Identifies what training is needed, where you need to get outside help (mentors) </a:t>
            </a:r>
          </a:p>
          <a:p>
            <a:pPr lvl="1"/>
            <a:r>
              <a:rPr lang="en-US" dirty="0" smtClean="0"/>
              <a:t>Develop an organizational chart </a:t>
            </a:r>
          </a:p>
          <a:p>
            <a:pPr lvl="2"/>
            <a:r>
              <a:rPr lang="en-US" dirty="0" smtClean="0"/>
              <a:t>This must match the team structure and show every role’s responsibilities</a:t>
            </a:r>
          </a:p>
          <a:p>
            <a:pPr lvl="1"/>
            <a:r>
              <a:rPr lang="en-US" dirty="0" smtClean="0"/>
              <a:t>Everyone knows their role and responsibility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Team Structure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Work Breakdown </a:t>
            </a:r>
            <a:r>
              <a:rPr lang="en-US" dirty="0" smtClean="0"/>
              <a:t>Structure</a:t>
            </a:r>
            <a:endParaRPr lang="en-US" dirty="0" smtClean="0"/>
          </a:p>
          <a:p>
            <a:pPr lvl="1"/>
            <a:r>
              <a:rPr lang="en-US" dirty="0" smtClean="0"/>
              <a:t>Simply put it is a list of everything that you need to do to complete the process</a:t>
            </a:r>
          </a:p>
          <a:p>
            <a:pPr lvl="2"/>
            <a:r>
              <a:rPr lang="en-US" dirty="0" smtClean="0"/>
              <a:t>Determine the form and function of every part and what they need to do for you</a:t>
            </a:r>
          </a:p>
          <a:p>
            <a:pPr lvl="2"/>
            <a:r>
              <a:rPr lang="en-US" dirty="0" smtClean="0"/>
              <a:t>Fundraising, major events, support equipment, travel and so on</a:t>
            </a:r>
          </a:p>
          <a:p>
            <a:pPr lvl="2"/>
            <a:r>
              <a:rPr lang="en-US" dirty="0" smtClean="0"/>
              <a:t>This ultimately becomes your project plan and needs to be as detailed as you choose it to be so you can finish the plan and schedule</a:t>
            </a:r>
          </a:p>
          <a:p>
            <a:pPr lvl="1"/>
            <a:r>
              <a:rPr lang="en-US" dirty="0" smtClean="0"/>
              <a:t>Needs to match your Team Structure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Plan the work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Estimate each item or system using a Resource Loading Diagram along with a Network Diagram</a:t>
            </a:r>
          </a:p>
          <a:p>
            <a:pPr lvl="1"/>
            <a:r>
              <a:rPr lang="en-US" dirty="0" smtClean="0"/>
              <a:t>How much time (work hours) will each task take?</a:t>
            </a:r>
          </a:p>
          <a:p>
            <a:pPr lvl="1"/>
            <a:r>
              <a:rPr lang="en-US" dirty="0" smtClean="0"/>
              <a:t>How many people are available and how many hours are they available?</a:t>
            </a:r>
          </a:p>
          <a:p>
            <a:pPr lvl="1"/>
            <a:r>
              <a:rPr lang="en-US" dirty="0" smtClean="0"/>
              <a:t>How many days/hours do you have to complete the project?</a:t>
            </a:r>
          </a:p>
          <a:p>
            <a:pPr lvl="1"/>
            <a:r>
              <a:rPr lang="en-US" dirty="0" smtClean="0"/>
              <a:t>Where are you short handed? How can you adjust the schedule or tasks to make up for shortages?</a:t>
            </a:r>
          </a:p>
          <a:p>
            <a:pPr lvl="2"/>
            <a:r>
              <a:rPr lang="en-US" dirty="0" smtClean="0"/>
              <a:t>Make sure you are not double booking people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Plan the work </a:t>
            </a:r>
            <a:r>
              <a:rPr lang="en-US" sz="2400" i="1" dirty="0" smtClean="0"/>
              <a:t>(cont.)</a:t>
            </a:r>
            <a:endParaRPr lang="en-US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Make a simple project schedule which shows </a:t>
            </a:r>
            <a:r>
              <a:rPr lang="en-US" b="1" dirty="0" smtClean="0"/>
              <a:t>who’s doing what and when</a:t>
            </a:r>
          </a:p>
          <a:p>
            <a:pPr lvl="1"/>
            <a:r>
              <a:rPr lang="en-US" dirty="0" smtClean="0"/>
              <a:t>Make it easy to read and update</a:t>
            </a:r>
          </a:p>
          <a:p>
            <a:r>
              <a:rPr lang="en-US" dirty="0" smtClean="0"/>
              <a:t>Stick to your plan</a:t>
            </a:r>
          </a:p>
          <a:p>
            <a:r>
              <a:rPr lang="en-US" dirty="0" smtClean="0"/>
              <a:t>Monitor progress and update the schedule to show completed items</a:t>
            </a:r>
          </a:p>
          <a:p>
            <a:pPr lvl="1"/>
            <a:r>
              <a:rPr lang="en-US" dirty="0" smtClean="0"/>
              <a:t>Meet with the various team leads to obtain updates and learn any issues that arise</a:t>
            </a:r>
          </a:p>
          <a:p>
            <a:r>
              <a:rPr lang="en-US" dirty="0" smtClean="0"/>
              <a:t>Be flexible, you may have to alter the plan but this adds risk and could have negative effect on project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Project Manager has a very important role </a:t>
            </a:r>
          </a:p>
          <a:p>
            <a:pPr lvl="1"/>
            <a:r>
              <a:rPr lang="en-US" dirty="0" smtClean="0"/>
              <a:t>Keep everyone productive, keep everyone positive, keep everyone on the same page, keep everyone motivated, keep everyone…you get the picture</a:t>
            </a:r>
          </a:p>
          <a:p>
            <a:pPr lvl="1"/>
            <a:r>
              <a:rPr lang="en-US" dirty="0" smtClean="0"/>
              <a:t>Ensure you add some elements of fun into the project</a:t>
            </a:r>
          </a:p>
          <a:p>
            <a:pPr lvl="1"/>
            <a:r>
              <a:rPr lang="en-US" dirty="0" smtClean="0"/>
              <a:t>Show appreciation for team members</a:t>
            </a:r>
          </a:p>
          <a:p>
            <a:pPr lvl="2"/>
            <a:r>
              <a:rPr lang="en-US" dirty="0" smtClean="0"/>
              <a:t>Celebrate completion of major items</a:t>
            </a:r>
          </a:p>
          <a:p>
            <a:pPr lvl="2"/>
            <a:r>
              <a:rPr lang="en-US" dirty="0" smtClean="0"/>
              <a:t>Acknowledge those going above and </a:t>
            </a:r>
            <a:r>
              <a:rPr lang="en-US" dirty="0" smtClean="0"/>
              <a:t>beyond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r>
              <a:rPr lang="en-US" sz="3800" b="1" dirty="0" smtClean="0"/>
              <a:t>COMMUNICATE, COMMUNICATE, COMMUNICATE</a:t>
            </a:r>
            <a:endParaRPr lang="en-US" sz="38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3: Develop a Project Schedule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Plan and schedule design reviews</a:t>
            </a:r>
          </a:p>
          <a:p>
            <a:pPr lvl="1"/>
            <a:r>
              <a:rPr lang="en-US" dirty="0" smtClean="0"/>
              <a:t>Every day? Every other day? This needs to be held until the design is completed </a:t>
            </a:r>
          </a:p>
          <a:p>
            <a:r>
              <a:rPr lang="en-US" dirty="0" smtClean="0"/>
              <a:t>Document!  Be specific and detailed</a:t>
            </a:r>
          </a:p>
          <a:p>
            <a:pPr lvl="1"/>
            <a:r>
              <a:rPr lang="en-US" dirty="0" smtClean="0"/>
              <a:t>How subsystems will work together and connect as they are designed, built and integrated</a:t>
            </a:r>
          </a:p>
          <a:p>
            <a:r>
              <a:rPr lang="en-US" dirty="0" smtClean="0"/>
              <a:t>Check your interfaces in the reviews </a:t>
            </a:r>
          </a:p>
          <a:p>
            <a:pPr lvl="1"/>
            <a:r>
              <a:rPr lang="en-US" dirty="0" smtClean="0"/>
              <a:t>If there are changes, it must be fully investigated, documented in the plan, is understood and agreed upon</a:t>
            </a:r>
          </a:p>
          <a:p>
            <a:pPr lvl="2"/>
            <a:r>
              <a:rPr lang="en-US" dirty="0" smtClean="0"/>
              <a:t>Understand how the change will affect all tasks down the </a:t>
            </a:r>
            <a:r>
              <a:rPr lang="en-US" dirty="0" smtClean="0"/>
              <a:t>line</a:t>
            </a:r>
          </a:p>
          <a:p>
            <a:pPr lvl="1"/>
            <a:r>
              <a:rPr lang="en-US" dirty="0" smtClean="0"/>
              <a:t>Change Request Form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4: </a:t>
            </a:r>
            <a:r>
              <a:rPr lang="en-US" dirty="0" smtClean="0"/>
              <a:t>Design Review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300" dirty="0" smtClean="0"/>
              <a:t>“What If”</a:t>
            </a:r>
          </a:p>
          <a:p>
            <a:r>
              <a:rPr lang="en-US" sz="3300" dirty="0" smtClean="0"/>
              <a:t>Leave a little time for disasters and unforeseen issues</a:t>
            </a:r>
          </a:p>
          <a:p>
            <a:r>
              <a:rPr lang="en-US" sz="3300" dirty="0" smtClean="0"/>
              <a:t>Testing is essential to reduce risk – ensure you have test cycles in your plan</a:t>
            </a:r>
          </a:p>
          <a:p>
            <a:r>
              <a:rPr lang="en-US" sz="3300" dirty="0" smtClean="0"/>
              <a:t>Set goals for features and functions and categorize as “must have”, “Nice to have”, “wish list”</a:t>
            </a:r>
          </a:p>
          <a:p>
            <a:pPr lvl="1"/>
            <a:r>
              <a:rPr lang="en-US" sz="3300" dirty="0" smtClean="0"/>
              <a:t>If a time crunch occurs then having these prioritized will help you trim off which features and functions without stopping everything to discuss and determine what can fall off the plan.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5: </a:t>
            </a:r>
            <a:r>
              <a:rPr lang="en-US" dirty="0" smtClean="0"/>
              <a:t>Risk Management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Failure Modes and Effective </a:t>
            </a:r>
            <a:r>
              <a:rPr lang="en-US" dirty="0" smtClean="0"/>
              <a:t>Analysis</a:t>
            </a:r>
            <a:endParaRPr lang="en-US" dirty="0" smtClean="0"/>
          </a:p>
          <a:p>
            <a:pPr lvl="1"/>
            <a:r>
              <a:rPr lang="en-US" dirty="0" smtClean="0"/>
              <a:t>Consider systems components</a:t>
            </a:r>
          </a:p>
          <a:p>
            <a:pPr lvl="1"/>
            <a:r>
              <a:rPr lang="en-US" dirty="0" smtClean="0"/>
              <a:t>Identify symptoms of failure</a:t>
            </a:r>
          </a:p>
          <a:p>
            <a:pPr lvl="1"/>
            <a:r>
              <a:rPr lang="en-US" dirty="0" smtClean="0"/>
              <a:t>Identify root cause</a:t>
            </a:r>
          </a:p>
          <a:p>
            <a:pPr lvl="1"/>
            <a:r>
              <a:rPr lang="en-US" dirty="0" smtClean="0"/>
              <a:t>Predict consequences to other subsystems</a:t>
            </a:r>
          </a:p>
          <a:p>
            <a:pPr lvl="1"/>
            <a:r>
              <a:rPr lang="en-US" dirty="0" smtClean="0"/>
              <a:t>Rank failure modes by severity (</a:t>
            </a:r>
            <a:r>
              <a:rPr lang="en-US" dirty="0" err="1" smtClean="0"/>
              <a:t>sev</a:t>
            </a:r>
            <a:r>
              <a:rPr lang="en-US" dirty="0" smtClean="0"/>
              <a:t> 1 hot, </a:t>
            </a:r>
            <a:r>
              <a:rPr lang="en-US" dirty="0" err="1" smtClean="0"/>
              <a:t>sev</a:t>
            </a:r>
            <a:r>
              <a:rPr lang="en-US" dirty="0" smtClean="0"/>
              <a:t> 2 medium, </a:t>
            </a:r>
            <a:r>
              <a:rPr lang="en-US" dirty="0" err="1" smtClean="0"/>
              <a:t>sev</a:t>
            </a:r>
            <a:r>
              <a:rPr lang="en-US" dirty="0" smtClean="0"/>
              <a:t> 3 low)</a:t>
            </a:r>
          </a:p>
          <a:p>
            <a:pPr lvl="1"/>
            <a:r>
              <a:rPr lang="en-US" dirty="0" smtClean="0"/>
              <a:t>Rank failures by probability (</a:t>
            </a:r>
            <a:r>
              <a:rPr lang="en-US" dirty="0" err="1" smtClean="0"/>
              <a:t>sev</a:t>
            </a:r>
            <a:r>
              <a:rPr lang="en-US" dirty="0" smtClean="0"/>
              <a:t> 1 likely, </a:t>
            </a:r>
            <a:r>
              <a:rPr lang="en-US" dirty="0" err="1" smtClean="0"/>
              <a:t>sev</a:t>
            </a:r>
            <a:r>
              <a:rPr lang="en-US" dirty="0" smtClean="0"/>
              <a:t> 2 possible, </a:t>
            </a:r>
            <a:r>
              <a:rPr lang="en-US" dirty="0" err="1" smtClean="0"/>
              <a:t>sev</a:t>
            </a:r>
            <a:r>
              <a:rPr lang="en-US" dirty="0" smtClean="0"/>
              <a:t> 3 unlikely)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5: </a:t>
            </a:r>
            <a:r>
              <a:rPr lang="en-US" dirty="0" smtClean="0"/>
              <a:t>Risk Management </a:t>
            </a:r>
            <a:r>
              <a:rPr lang="en-US" sz="2800" i="1" dirty="0" smtClean="0"/>
              <a:t>(cont.)</a:t>
            </a:r>
            <a:endParaRPr lang="en-US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 smtClean="0"/>
              <a:t>6: </a:t>
            </a:r>
            <a:r>
              <a:rPr lang="en-US" dirty="0" smtClean="0"/>
              <a:t>Execute! ! !</a:t>
            </a:r>
            <a:endParaRPr lang="en-US" dirty="0"/>
          </a:p>
        </p:txBody>
      </p:sp>
      <p:pic>
        <p:nvPicPr>
          <p:cNvPr id="2061" name="Picture 13" descr="C:\Users\IBM_ADMIN\AppData\Local\Microsoft\Windows\Temporary Internet Files\Content.IE5\D73C32QP\MC9002305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19200"/>
            <a:ext cx="4446006" cy="5418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Happy customers</a:t>
            </a:r>
          </a:p>
          <a:p>
            <a:r>
              <a:rPr lang="en-US" dirty="0" smtClean="0"/>
              <a:t>Happy stakeholders</a:t>
            </a:r>
          </a:p>
          <a:p>
            <a:r>
              <a:rPr lang="en-US" dirty="0" smtClean="0"/>
              <a:t>On time deliverables</a:t>
            </a:r>
          </a:p>
          <a:p>
            <a:r>
              <a:rPr lang="en-US" dirty="0" smtClean="0"/>
              <a:t>On budget</a:t>
            </a:r>
          </a:p>
          <a:p>
            <a:r>
              <a:rPr lang="en-US" dirty="0" smtClean="0"/>
              <a:t>Team cohesion</a:t>
            </a:r>
          </a:p>
          <a:p>
            <a:r>
              <a:rPr lang="en-US" dirty="0" smtClean="0"/>
              <a:t>Innovation</a:t>
            </a:r>
          </a:p>
          <a:p>
            <a:r>
              <a:rPr lang="en-US" dirty="0" smtClean="0"/>
              <a:t>Team talent pool intensifies</a:t>
            </a:r>
          </a:p>
          <a:p>
            <a:r>
              <a:rPr lang="en-US" dirty="0" smtClean="0"/>
              <a:t>Diversify</a:t>
            </a:r>
          </a:p>
          <a:p>
            <a:pPr lvl="1"/>
            <a:r>
              <a:rPr lang="en-US" dirty="0" smtClean="0"/>
              <a:t>Create a community infrastructure like FLL teams or academic </a:t>
            </a:r>
            <a:r>
              <a:rPr lang="en-US" dirty="0" smtClean="0"/>
              <a:t>mentorship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defines a success project?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 regularly with all </a:t>
            </a:r>
            <a:r>
              <a:rPr lang="en-US" dirty="0" smtClean="0"/>
              <a:t>area leaders</a:t>
            </a:r>
          </a:p>
          <a:p>
            <a:r>
              <a:rPr lang="en-US" dirty="0" smtClean="0"/>
              <a:t>Share and document all problems</a:t>
            </a:r>
            <a:endParaRPr lang="en-US" dirty="0" smtClean="0"/>
          </a:p>
          <a:p>
            <a:r>
              <a:rPr lang="en-US" dirty="0" smtClean="0"/>
              <a:t>Manage and monitor resources</a:t>
            </a:r>
          </a:p>
          <a:p>
            <a:pPr lvl="1"/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Supplies</a:t>
            </a:r>
          </a:p>
          <a:p>
            <a:pPr lvl="1"/>
            <a:r>
              <a:rPr lang="en-US" dirty="0" smtClean="0"/>
              <a:t>Tools</a:t>
            </a:r>
          </a:p>
          <a:p>
            <a:r>
              <a:rPr lang="en-US" dirty="0" smtClean="0"/>
              <a:t>Manage schedule </a:t>
            </a:r>
            <a:r>
              <a:rPr lang="en-US" dirty="0" smtClean="0"/>
              <a:t>changes</a:t>
            </a:r>
          </a:p>
          <a:p>
            <a:r>
              <a:rPr lang="en-US" dirty="0" smtClean="0"/>
              <a:t>Adjust as needed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7: Monitor &amp; Control 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 season hold a Roses &amp; Onions session</a:t>
            </a:r>
          </a:p>
          <a:p>
            <a:pPr lvl="1"/>
            <a:r>
              <a:rPr lang="en-US" dirty="0" smtClean="0"/>
              <a:t>From what went well to what disasters occurred</a:t>
            </a:r>
          </a:p>
          <a:p>
            <a:pPr lvl="2"/>
            <a:r>
              <a:rPr lang="en-US" dirty="0" smtClean="0"/>
              <a:t>Document so planning for next year can take them into account</a:t>
            </a:r>
          </a:p>
          <a:p>
            <a:r>
              <a:rPr lang="en-US" dirty="0" smtClean="0"/>
              <a:t>Make </a:t>
            </a:r>
            <a:r>
              <a:rPr lang="en-US" dirty="0" smtClean="0"/>
              <a:t>sure you have met and completed all areas of the </a:t>
            </a:r>
            <a:r>
              <a:rPr lang="en-US" dirty="0" smtClean="0"/>
              <a:t>plan, including documentation</a:t>
            </a:r>
            <a:endParaRPr lang="en-US" dirty="0" smtClean="0"/>
          </a:p>
          <a:p>
            <a:r>
              <a:rPr lang="en-US" dirty="0" smtClean="0"/>
              <a:t>Throw a party for the team and celebrate your accomplishments!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8: Close the Project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1060450"/>
            <a:ext cx="7772400" cy="1828800"/>
          </a:xfrm>
        </p:spPr>
        <p:txBody>
          <a:bodyPr/>
          <a:lstStyle/>
          <a:p>
            <a:r>
              <a:rPr lang="en-US" dirty="0" smtClean="0"/>
              <a:t>Resources and samples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USFIRST.org</a:t>
            </a:r>
          </a:p>
          <a:p>
            <a:pPr lvl="1"/>
            <a:r>
              <a:rPr lang="en-US" dirty="0" smtClean="0">
                <a:hlinkClick r:id="rId2"/>
              </a:rPr>
              <a:t>Team Organization &amp; Management</a:t>
            </a:r>
            <a:endParaRPr lang="en-US" dirty="0" smtClean="0"/>
          </a:p>
          <a:p>
            <a:r>
              <a:rPr lang="en-US" dirty="0" smtClean="0"/>
              <a:t>Project Management Institute</a:t>
            </a:r>
          </a:p>
          <a:p>
            <a:pPr lvl="1"/>
            <a:r>
              <a:rPr lang="en-US" dirty="0" smtClean="0"/>
              <a:t>Project Management Book of Knowledge (PMBOK)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duties</a:t>
            </a:r>
          </a:p>
          <a:p>
            <a:pPr lvl="1"/>
            <a:r>
              <a:rPr lang="en-US" dirty="0" smtClean="0"/>
              <a:t>Identify Requirements</a:t>
            </a:r>
          </a:p>
          <a:p>
            <a:pPr lvl="1"/>
            <a:r>
              <a:rPr lang="en-US" dirty="0" smtClean="0"/>
              <a:t>Build </a:t>
            </a:r>
            <a:r>
              <a:rPr lang="en-US" dirty="0" smtClean="0"/>
              <a:t>a team </a:t>
            </a:r>
          </a:p>
          <a:p>
            <a:pPr lvl="2"/>
            <a:r>
              <a:rPr lang="en-US" dirty="0" smtClean="0"/>
              <a:t>Organize existing resources</a:t>
            </a:r>
          </a:p>
          <a:p>
            <a:pPr lvl="1"/>
            <a:r>
              <a:rPr lang="en-US" dirty="0" smtClean="0"/>
              <a:t>Maintain/analyze data </a:t>
            </a:r>
            <a:endParaRPr lang="en-US" dirty="0" smtClean="0"/>
          </a:p>
          <a:p>
            <a:pPr lvl="1"/>
            <a:r>
              <a:rPr lang="en-US" dirty="0" smtClean="0"/>
              <a:t>Identifies and resolves gaps</a:t>
            </a:r>
            <a:endParaRPr lang="en-US" dirty="0" smtClean="0"/>
          </a:p>
          <a:p>
            <a:pPr lvl="1"/>
            <a:r>
              <a:rPr lang="en-US" dirty="0" smtClean="0"/>
              <a:t>Schedule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Organize capital </a:t>
            </a:r>
            <a:endParaRPr lang="en-US" dirty="0" smtClean="0"/>
          </a:p>
          <a:p>
            <a:pPr lvl="1"/>
            <a:r>
              <a:rPr lang="en-US" dirty="0" smtClean="0"/>
              <a:t>Manages  budget</a:t>
            </a:r>
            <a:endParaRPr lang="en-US" dirty="0" smtClean="0"/>
          </a:p>
          <a:p>
            <a:pPr lvl="1"/>
            <a:r>
              <a:rPr lang="en-US" dirty="0" smtClean="0"/>
              <a:t>Morale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Project Manager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 of a Project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191000" y="1676400"/>
            <a:ext cx="1905000" cy="990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Planning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667000" y="3352800"/>
            <a:ext cx="1905000" cy="990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Monitoring &amp; Controlling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71600" y="1676400"/>
            <a:ext cx="1905000" cy="990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Initiating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715000" y="3352800"/>
            <a:ext cx="1905000" cy="990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Executing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667000" y="5105400"/>
            <a:ext cx="1905000" cy="990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Closing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/>
          <p:cNvCxnSpPr>
            <a:stCxn id="7" idx="3"/>
            <a:endCxn id="5" idx="1"/>
          </p:cNvCxnSpPr>
          <p:nvPr/>
        </p:nvCxnSpPr>
        <p:spPr>
          <a:xfrm>
            <a:off x="3276600" y="2171700"/>
            <a:ext cx="914400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  <a:endCxn id="6" idx="0"/>
          </p:cNvCxnSpPr>
          <p:nvPr/>
        </p:nvCxnSpPr>
        <p:spPr>
          <a:xfrm flipH="1">
            <a:off x="3619500" y="2667000"/>
            <a:ext cx="1524000" cy="685800"/>
          </a:xfrm>
          <a:prstGeom prst="straightConnector1">
            <a:avLst/>
          </a:prstGeom>
          <a:ln w="22225"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572000" y="3962400"/>
            <a:ext cx="1143000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2"/>
            <a:endCxn id="8" idx="0"/>
          </p:cNvCxnSpPr>
          <p:nvPr/>
        </p:nvCxnSpPr>
        <p:spPr>
          <a:xfrm>
            <a:off x="5143500" y="2667000"/>
            <a:ext cx="1524000" cy="68580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6" idx="2"/>
            <a:endCxn id="9" idx="0"/>
          </p:cNvCxnSpPr>
          <p:nvPr/>
        </p:nvCxnSpPr>
        <p:spPr>
          <a:xfrm>
            <a:off x="3619500" y="4343400"/>
            <a:ext cx="0" cy="76200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572000" y="3657600"/>
            <a:ext cx="1143000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very start of the project</a:t>
            </a:r>
          </a:p>
          <a:p>
            <a:pPr lvl="1"/>
            <a:r>
              <a:rPr lang="en-US" dirty="0" smtClean="0"/>
              <a:t>Kick </a:t>
            </a:r>
            <a:r>
              <a:rPr lang="en-US" dirty="0" smtClean="0"/>
              <a:t>off </a:t>
            </a:r>
            <a:r>
              <a:rPr lang="en-US" dirty="0" smtClean="0"/>
              <a:t>the project</a:t>
            </a:r>
          </a:p>
          <a:p>
            <a:r>
              <a:rPr lang="en-US" dirty="0" smtClean="0"/>
              <a:t>Contains clear project goals and parameters</a:t>
            </a:r>
          </a:p>
          <a:p>
            <a:r>
              <a:rPr lang="en-US" dirty="0" smtClean="0"/>
              <a:t>Often </a:t>
            </a:r>
            <a:r>
              <a:rPr lang="en-US" dirty="0" smtClean="0"/>
              <a:t>involves the customer and stakeholders</a:t>
            </a:r>
          </a:p>
          <a:p>
            <a:r>
              <a:rPr lang="en-US" dirty="0" smtClean="0"/>
              <a:t>Start controlling Scope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2819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Time spent up front to understand the requirements, analyze and correctly design a solution saves big in the end</a:t>
            </a:r>
          </a:p>
          <a:p>
            <a:r>
              <a:rPr lang="en-US" dirty="0" smtClean="0"/>
              <a:t>Unexpected problems late in the development are project killers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Planning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524000"/>
            <a:ext cx="593231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None/>
            </a:pPr>
            <a:r>
              <a:rPr lang="en-US" dirty="0" smtClean="0"/>
              <a:t>Document all of the following: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Brainstorm </a:t>
            </a:r>
            <a:r>
              <a:rPr lang="en-US" dirty="0" smtClean="0"/>
              <a:t>Solutions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Make Sketches / Prototypes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Identify Likely Solutions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Use Decision Making Tool</a:t>
            </a:r>
            <a:endParaRPr lang="en-US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Select a Final Solution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Complete Independent </a:t>
            </a:r>
            <a:r>
              <a:rPr lang="en-US" dirty="0" smtClean="0"/>
              <a:t>Reviews</a:t>
            </a:r>
            <a:endParaRPr lang="en-US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Create Work Breakdown Structure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Define Solution / System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Decision Making Tool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3886200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104900"/>
                <a:gridCol w="1104900"/>
                <a:gridCol w="1104900"/>
                <a:gridCol w="1104900"/>
              </a:tblGrid>
              <a:tr h="26020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Option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Option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Option </a:t>
                      </a:r>
                      <a:r>
                        <a:rPr lang="en-US" sz="1400" baseline="0" dirty="0" smtClean="0"/>
                        <a:t>3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Option 4</a:t>
                      </a:r>
                    </a:p>
                  </a:txBody>
                  <a:tcPr/>
                </a:tc>
              </a:tr>
              <a:tr h="260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Weight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260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Complexity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</a:tr>
              <a:tr h="260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Efficiency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260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Customer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</a:tr>
              <a:tr h="260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</a:tr>
              <a:tr h="260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Development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</a:p>
                  </a:txBody>
                  <a:tcPr/>
                </a:tc>
              </a:tr>
              <a:tr h="26020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Supplies 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209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Score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3"/>
                          </a:solidFill>
                        </a:rPr>
                        <a:t>25</a:t>
                      </a:r>
                      <a:endParaRPr lang="en-US" sz="14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</a:t>
                      </a:r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1371600"/>
            <a:ext cx="70134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List all areas of Solution/System</a:t>
            </a:r>
          </a:p>
          <a:p>
            <a:pPr marL="342900" indent="-342900">
              <a:buAutoNum type="arabicPeriod"/>
            </a:pPr>
            <a:r>
              <a:rPr lang="en-US" dirty="0" smtClean="0"/>
              <a:t>Rate each option on it’s own (don’t compare at this point)</a:t>
            </a:r>
          </a:p>
          <a:p>
            <a:pPr marL="342900" indent="-342900">
              <a:buAutoNum type="arabicPeriod"/>
            </a:pPr>
            <a:r>
              <a:rPr lang="en-US" dirty="0" smtClean="0"/>
              <a:t>Score each option</a:t>
            </a:r>
          </a:p>
          <a:p>
            <a:pPr marL="800100" lvl="1" indent="-342900"/>
            <a:r>
              <a:rPr lang="en-US" dirty="0" smtClean="0"/>
              <a:t>Best = 1</a:t>
            </a:r>
          </a:p>
          <a:p>
            <a:pPr marL="800100" lvl="1" indent="-342900"/>
            <a:r>
              <a:rPr lang="en-US" dirty="0" smtClean="0"/>
              <a:t>Medium = 3</a:t>
            </a:r>
          </a:p>
          <a:p>
            <a:pPr marL="800100" lvl="1" indent="-342900"/>
            <a:r>
              <a:rPr lang="en-US" dirty="0" smtClean="0"/>
              <a:t>Worst = 5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Total Scores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Compare top 2 per scoring (weigh pros &amp; cons)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5158</TotalTime>
  <Words>1501</Words>
  <Application>Microsoft Office PowerPoint</Application>
  <PresentationFormat>On-screen Show (4:3)</PresentationFormat>
  <Paragraphs>427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Concourse</vt:lpstr>
      <vt:lpstr>NC FIRST FRC Team Workshops: Project Management</vt:lpstr>
      <vt:lpstr>What is a Project?</vt:lpstr>
      <vt:lpstr>What defines a success project?</vt:lpstr>
      <vt:lpstr>Project Manager</vt:lpstr>
      <vt:lpstr>Phases of a Project</vt:lpstr>
      <vt:lpstr>Initiating</vt:lpstr>
      <vt:lpstr>Importance of Planning</vt:lpstr>
      <vt:lpstr>Define Solution / System</vt:lpstr>
      <vt:lpstr>Decision Making Tool</vt:lpstr>
      <vt:lpstr>Define Solution / System - One</vt:lpstr>
      <vt:lpstr>Define Solution / System - Two</vt:lpstr>
      <vt:lpstr>Team Structure: Defined Work</vt:lpstr>
      <vt:lpstr>Team Structure: Organization</vt:lpstr>
      <vt:lpstr>Team Structure: Budget</vt:lpstr>
      <vt:lpstr>Create a Schedule</vt:lpstr>
      <vt:lpstr>Slide 16</vt:lpstr>
      <vt:lpstr>Executing</vt:lpstr>
      <vt:lpstr>Time to Execute</vt:lpstr>
      <vt:lpstr>Monitoring and Controlling</vt:lpstr>
      <vt:lpstr>Closing</vt:lpstr>
      <vt:lpstr>Start here…</vt:lpstr>
      <vt:lpstr>Step 1: Team Structure</vt:lpstr>
      <vt:lpstr>Step 2: Plan the work</vt:lpstr>
      <vt:lpstr>Step 2: Plan the work (cont.)</vt:lpstr>
      <vt:lpstr>Step 3: Develop a Project Schedule</vt:lpstr>
      <vt:lpstr>Step 4: Design Review</vt:lpstr>
      <vt:lpstr>Step 5: Risk Management</vt:lpstr>
      <vt:lpstr>Step 5: Risk Management (cont.)</vt:lpstr>
      <vt:lpstr>Step 6: Execute! ! !</vt:lpstr>
      <vt:lpstr>Step 7: Monitor &amp; Control  </vt:lpstr>
      <vt:lpstr>Step 8: Close the Project</vt:lpstr>
      <vt:lpstr>Resources and samples</vt:lpstr>
      <vt:lpstr>Resources</vt:lpstr>
    </vt:vector>
  </TitlesOfParts>
  <Company>IBM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 Workshop</dc:title>
  <dc:creator>Christina Wetli</dc:creator>
  <cp:lastModifiedBy>Christina Wetli</cp:lastModifiedBy>
  <cp:revision>8</cp:revision>
  <dcterms:created xsi:type="dcterms:W3CDTF">2012-11-27T23:47:36Z</dcterms:created>
  <dcterms:modified xsi:type="dcterms:W3CDTF">2012-12-05T11:50:06Z</dcterms:modified>
</cp:coreProperties>
</file>